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35"/>
  </p:notesMasterIdLst>
  <p:sldIdLst>
    <p:sldId id="256" r:id="rId5"/>
    <p:sldId id="351" r:id="rId6"/>
    <p:sldId id="260" r:id="rId7"/>
    <p:sldId id="430" r:id="rId8"/>
    <p:sldId id="443" r:id="rId9"/>
    <p:sldId id="444" r:id="rId10"/>
    <p:sldId id="445" r:id="rId11"/>
    <p:sldId id="446" r:id="rId12"/>
    <p:sldId id="447" r:id="rId13"/>
    <p:sldId id="448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06" r:id="rId23"/>
    <p:sldId id="457" r:id="rId24"/>
    <p:sldId id="458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284" r:id="rId34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36"/>
      <p:bold r:id="rId37"/>
      <p:italic r:id="rId38"/>
      <p:boldItalic r:id="rId39"/>
    </p:embeddedFont>
    <p:embeddedFont>
      <p:font typeface="Spectral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15DDC2-99F8-4700-BBF9-C0F5C4AD0C7D}" v="1" dt="2023-10-12T20:57:29.540"/>
  </p1510:revLst>
</p1510:revInfo>
</file>

<file path=ppt/tableStyles.xml><?xml version="1.0" encoding="utf-8"?>
<a:tblStyleLst xmlns:a="http://schemas.openxmlformats.org/drawingml/2006/main" def="{8E613FF8-4EB2-4734-8CC8-9E79C4818E73}">
  <a:tblStyle styleId="{8E613FF8-4EB2-4734-8CC8-9E79C4818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1"/>
    <p:restoredTop sz="94720"/>
  </p:normalViewPr>
  <p:slideViewPr>
    <p:cSldViewPr snapToGrid="0">
      <p:cViewPr varScale="1">
        <p:scale>
          <a:sx n="187" d="100"/>
          <a:sy n="187" d="100"/>
        </p:scale>
        <p:origin x="192" y="1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eorghe Laurentiu  Ghetoiu" userId="S::gheorghe-laurentiu.ghetoiu@s.unibuc.ro::80ce9095-cbd9-4091-91a5-15c754a7823b" providerId="AD" clId="Web-{AB15DDC2-99F8-4700-BBF9-C0F5C4AD0C7D}"/>
    <pc:docChg chg="sldOrd">
      <pc:chgData name="Gheorghe Laurentiu  Ghetoiu" userId="S::gheorghe-laurentiu.ghetoiu@s.unibuc.ro::80ce9095-cbd9-4091-91a5-15c754a7823b" providerId="AD" clId="Web-{AB15DDC2-99F8-4700-BBF9-C0F5C4AD0C7D}" dt="2023-10-12T20:57:29.540" v="0"/>
      <pc:docMkLst>
        <pc:docMk/>
      </pc:docMkLst>
      <pc:sldChg chg="ord">
        <pc:chgData name="Gheorghe Laurentiu  Ghetoiu" userId="S::gheorghe-laurentiu.ghetoiu@s.unibuc.ro::80ce9095-cbd9-4091-91a5-15c754a7823b" providerId="AD" clId="Web-{AB15DDC2-99F8-4700-BBF9-C0F5C4AD0C7D}" dt="2023-10-12T20:57:29.540" v="0"/>
        <pc:sldMkLst>
          <pc:docMk/>
          <pc:sldMk cId="1189527497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96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66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18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66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449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83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87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43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91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85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131cd8db3c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131cd8db3c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922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554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473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81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468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73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921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234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121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0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132c0d347fb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132c0d347fb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2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148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8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53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210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64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Google Shape;1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" name="Google Shape;30;p2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1" name="Google Shape;3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2" name="Google Shape;3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2" name="Google Shape;4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" name="Google Shape;4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4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" name="Google Shape;50;p2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1" name="Google Shape;5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" name="Google Shape;5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5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5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" name="Google Shape;5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" name="Google Shape;6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" name="Google Shape;6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" name="Google Shape;6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" name="Google Shape;6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" name="Google Shape;6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6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0" name="Google Shape;70;p2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71" name="Google Shape;7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2" name="Google Shape;7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7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7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" name="Google Shape;7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" name="Google Shape;7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8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" name="Google Shape;8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2" name="Google Shape;8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" name="Google Shape;8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" name="Google Shape;8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8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" name="Google Shape;8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0" name="Google Shape;90;p2"/>
          <p:cNvSpPr txBox="1">
            <a:spLocks noGrp="1"/>
          </p:cNvSpPr>
          <p:nvPr>
            <p:ph type="ctrTitle"/>
          </p:nvPr>
        </p:nvSpPr>
        <p:spPr>
          <a:xfrm>
            <a:off x="1340625" y="1354950"/>
            <a:ext cx="64626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1"/>
          </p:nvPr>
        </p:nvSpPr>
        <p:spPr>
          <a:xfrm>
            <a:off x="2269900" y="3689800"/>
            <a:ext cx="46059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950250" y="46446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28133" y="4321796"/>
            <a:ext cx="224700" cy="219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13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614" name="Google Shape;614;p13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15" name="Google Shape;61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16" name="Google Shape;61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" name="Google Shape;61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8" name="Google Shape;61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9" name="Google Shape;61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0" name="Google Shape;62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1" name="Google Shape;62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62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62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" name="Google Shape;62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25" name="Google Shape;62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6" name="Google Shape;62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7" name="Google Shape;62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8" name="Google Shape;62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" name="Google Shape;62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" name="Google Shape;63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" name="Google Shape;63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2" name="Google Shape;63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3" name="Google Shape;63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34" name="Google Shape;634;p13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35" name="Google Shape;63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36" name="Google Shape;63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" name="Google Shape;63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" name="Google Shape;63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9" name="Google Shape;63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0" name="Google Shape;64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" name="Google Shape;64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" name="Google Shape;64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" name="Google Shape;64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" name="Google Shape;64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45" name="Google Shape;64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46" name="Google Shape;64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7" name="Google Shape;64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8" name="Google Shape;64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" name="Google Shape;64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" name="Google Shape;65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" name="Google Shape;65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2" name="Google Shape;65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3" name="Google Shape;65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54" name="Google Shape;654;p13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55" name="Google Shape;65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56" name="Google Shape;65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" name="Google Shape;65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" name="Google Shape;65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1" name="Google Shape;66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" name="Google Shape;66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" name="Google Shape;66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" name="Google Shape;66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65" name="Google Shape;66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66" name="Google Shape;66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7" name="Google Shape;66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" name="Google Shape;66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" name="Google Shape;66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" name="Google Shape;67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1" name="Google Shape;67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2" name="Google Shape;67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3" name="Google Shape;67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74" name="Google Shape;674;p13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75" name="Google Shape;67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76" name="Google Shape;67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" name="Google Shape;67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8" name="Google Shape;67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9" name="Google Shape;67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0" name="Google Shape;68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1" name="Google Shape;68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2" name="Google Shape;68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3" name="Google Shape;68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4" name="Google Shape;68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85" name="Google Shape;68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86" name="Google Shape;68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7" name="Google Shape;68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8" name="Google Shape;68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9" name="Google Shape;68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0" name="Google Shape;69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1" name="Google Shape;69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2" name="Google Shape;69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3" name="Google Shape;69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94" name="Google Shape;694;p13"/>
          <p:cNvSpPr/>
          <p:nvPr/>
        </p:nvSpPr>
        <p:spPr>
          <a:xfrm>
            <a:off x="540475" y="1455200"/>
            <a:ext cx="8063700" cy="334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1"/>
          </p:nvPr>
        </p:nvSpPr>
        <p:spPr>
          <a:xfrm>
            <a:off x="1560930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2"/>
          </p:nvPr>
        </p:nvSpPr>
        <p:spPr>
          <a:xfrm>
            <a:off x="1560930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subTitle" idx="3"/>
          </p:nvPr>
        </p:nvSpPr>
        <p:spPr>
          <a:xfrm>
            <a:off x="1560930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9" name="Google Shape;699;p13"/>
          <p:cNvSpPr txBox="1">
            <a:spLocks noGrp="1"/>
          </p:cNvSpPr>
          <p:nvPr>
            <p:ph type="subTitle" idx="4"/>
          </p:nvPr>
        </p:nvSpPr>
        <p:spPr>
          <a:xfrm>
            <a:off x="1560930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5"/>
          </p:nvPr>
        </p:nvSpPr>
        <p:spPr>
          <a:xfrm>
            <a:off x="1560930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subTitle" idx="6"/>
          </p:nvPr>
        </p:nvSpPr>
        <p:spPr>
          <a:xfrm>
            <a:off x="1560930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7"/>
          </p:nvPr>
        </p:nvSpPr>
        <p:spPr>
          <a:xfrm flipH="1">
            <a:off x="4745922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3" name="Google Shape;703;p13"/>
          <p:cNvSpPr txBox="1">
            <a:spLocks noGrp="1"/>
          </p:cNvSpPr>
          <p:nvPr>
            <p:ph type="subTitle" idx="8"/>
          </p:nvPr>
        </p:nvSpPr>
        <p:spPr>
          <a:xfrm flipH="1">
            <a:off x="5365422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13"/>
          <p:cNvSpPr txBox="1">
            <a:spLocks noGrp="1"/>
          </p:cNvSpPr>
          <p:nvPr>
            <p:ph type="subTitle" idx="9"/>
          </p:nvPr>
        </p:nvSpPr>
        <p:spPr>
          <a:xfrm flipH="1">
            <a:off x="4745922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3"/>
          </p:nvPr>
        </p:nvSpPr>
        <p:spPr>
          <a:xfrm flipH="1">
            <a:off x="5365422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14"/>
          </p:nvPr>
        </p:nvSpPr>
        <p:spPr>
          <a:xfrm flipH="1">
            <a:off x="4745922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subTitle" idx="15"/>
          </p:nvPr>
        </p:nvSpPr>
        <p:spPr>
          <a:xfrm flipH="1">
            <a:off x="5365422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16" hasCustomPrompt="1"/>
          </p:nvPr>
        </p:nvSpPr>
        <p:spPr>
          <a:xfrm>
            <a:off x="682899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17" hasCustomPrompt="1"/>
          </p:nvPr>
        </p:nvSpPr>
        <p:spPr>
          <a:xfrm>
            <a:off x="682882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18" hasCustomPrompt="1"/>
          </p:nvPr>
        </p:nvSpPr>
        <p:spPr>
          <a:xfrm>
            <a:off x="682882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19" hasCustomPrompt="1"/>
          </p:nvPr>
        </p:nvSpPr>
        <p:spPr>
          <a:xfrm>
            <a:off x="7611818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20" hasCustomPrompt="1"/>
          </p:nvPr>
        </p:nvSpPr>
        <p:spPr>
          <a:xfrm>
            <a:off x="7611818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21" hasCustomPrompt="1"/>
          </p:nvPr>
        </p:nvSpPr>
        <p:spPr>
          <a:xfrm>
            <a:off x="7611818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_4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p24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614" name="Google Shape;1614;p24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15" name="Google Shape;161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16" name="Google Shape;161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7" name="Google Shape;161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8" name="Google Shape;161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9" name="Google Shape;161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0" name="Google Shape;162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1" name="Google Shape;162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2" name="Google Shape;162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3" name="Google Shape;162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4" name="Google Shape;162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25" name="Google Shape;162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26" name="Google Shape;162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7" name="Google Shape;162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8" name="Google Shape;162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9" name="Google Shape;162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0" name="Google Shape;163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1" name="Google Shape;163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2" name="Google Shape;163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3" name="Google Shape;163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34" name="Google Shape;1634;p24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35" name="Google Shape;163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36" name="Google Shape;163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7" name="Google Shape;163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8" name="Google Shape;163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9" name="Google Shape;163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0" name="Google Shape;164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1" name="Google Shape;164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2" name="Google Shape;164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3" name="Google Shape;164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4" name="Google Shape;164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45" name="Google Shape;164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46" name="Google Shape;164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7" name="Google Shape;164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8" name="Google Shape;164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9" name="Google Shape;164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0" name="Google Shape;165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1" name="Google Shape;165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2" name="Google Shape;165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3" name="Google Shape;165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54" name="Google Shape;1654;p24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55" name="Google Shape;165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56" name="Google Shape;165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7" name="Google Shape;165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8" name="Google Shape;165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9" name="Google Shape;165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0" name="Google Shape;166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1" name="Google Shape;166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2" name="Google Shape;166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3" name="Google Shape;166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4" name="Google Shape;166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65" name="Google Shape;166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66" name="Google Shape;166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7" name="Google Shape;166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8" name="Google Shape;166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9" name="Google Shape;166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0" name="Google Shape;167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1" name="Google Shape;167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2" name="Google Shape;167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3" name="Google Shape;167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74" name="Google Shape;1674;p24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75" name="Google Shape;167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76" name="Google Shape;167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7" name="Google Shape;167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8" name="Google Shape;167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9" name="Google Shape;167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0" name="Google Shape;168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1" name="Google Shape;168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2" name="Google Shape;168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3" name="Google Shape;168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4" name="Google Shape;168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85" name="Google Shape;168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86" name="Google Shape;168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7" name="Google Shape;168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8" name="Google Shape;168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9" name="Google Shape;168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0" name="Google Shape;169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1" name="Google Shape;169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2" name="Google Shape;169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3" name="Google Shape;169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694" name="Google Shape;1694;p24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1695" name="Google Shape;1695;p24"/>
          <p:cNvSpPr/>
          <p:nvPr/>
        </p:nvSpPr>
        <p:spPr>
          <a:xfrm>
            <a:off x="540400" y="1458450"/>
            <a:ext cx="8064000" cy="297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4"/>
          <p:cNvSpPr txBox="1">
            <a:spLocks noGrp="1"/>
          </p:cNvSpPr>
          <p:nvPr>
            <p:ph type="body" idx="1"/>
          </p:nvPr>
        </p:nvSpPr>
        <p:spPr>
          <a:xfrm>
            <a:off x="815200" y="1454125"/>
            <a:ext cx="7513500" cy="29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2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872" name="Google Shape;1872;p2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73" name="Google Shape;187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74" name="Google Shape;187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5" name="Google Shape;187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6" name="Google Shape;187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7" name="Google Shape;187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8" name="Google Shape;187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9" name="Google Shape;187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0" name="Google Shape;188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1" name="Google Shape;188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2" name="Google Shape;188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83" name="Google Shape;188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84" name="Google Shape;188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5" name="Google Shape;188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6" name="Google Shape;188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7" name="Google Shape;188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8" name="Google Shape;188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9" name="Google Shape;188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0" name="Google Shape;189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1" name="Google Shape;189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92" name="Google Shape;1892;p2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93" name="Google Shape;189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94" name="Google Shape;189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5" name="Google Shape;189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6" name="Google Shape;189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7" name="Google Shape;189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8" name="Google Shape;189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9" name="Google Shape;189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0" name="Google Shape;190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1" name="Google Shape;190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2" name="Google Shape;190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03" name="Google Shape;190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04" name="Google Shape;190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5" name="Google Shape;190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6" name="Google Shape;190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7" name="Google Shape;190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8" name="Google Shape;190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9" name="Google Shape;190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0" name="Google Shape;191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1" name="Google Shape;191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2" name="Google Shape;1912;p2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13" name="Google Shape;191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14" name="Google Shape;191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5" name="Google Shape;191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6" name="Google Shape;191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7" name="Google Shape;191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8" name="Google Shape;191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9" name="Google Shape;191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0" name="Google Shape;192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1" name="Google Shape;192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2" name="Google Shape;192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23" name="Google Shape;192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24" name="Google Shape;192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5" name="Google Shape;192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6" name="Google Shape;192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7" name="Google Shape;192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8" name="Google Shape;192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9" name="Google Shape;192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0" name="Google Shape;193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1" name="Google Shape;193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32" name="Google Shape;1932;p2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33" name="Google Shape;193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34" name="Google Shape;193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5" name="Google Shape;193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6" name="Google Shape;193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7" name="Google Shape;193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8" name="Google Shape;193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9" name="Google Shape;193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0" name="Google Shape;194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1" name="Google Shape;194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2" name="Google Shape;194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43" name="Google Shape;194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44" name="Google Shape;194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5" name="Google Shape;194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6" name="Google Shape;194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7" name="Google Shape;194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8" name="Google Shape;194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9" name="Google Shape;194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0" name="Google Shape;195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1" name="Google Shape;195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952" name="Google Shape;1952;p27"/>
          <p:cNvSpPr txBox="1">
            <a:spLocks noGrp="1"/>
          </p:cNvSpPr>
          <p:nvPr>
            <p:ph type="title"/>
          </p:nvPr>
        </p:nvSpPr>
        <p:spPr>
          <a:xfrm>
            <a:off x="2639875" y="534501"/>
            <a:ext cx="3866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  <p:sp>
        <p:nvSpPr>
          <p:cNvPr id="1953" name="Google Shape;1953;p27"/>
          <p:cNvSpPr txBox="1">
            <a:spLocks noGrp="1"/>
          </p:cNvSpPr>
          <p:nvPr>
            <p:ph type="subTitle" idx="1"/>
          </p:nvPr>
        </p:nvSpPr>
        <p:spPr>
          <a:xfrm>
            <a:off x="2983525" y="1382665"/>
            <a:ext cx="3179400" cy="117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27"/>
          <p:cNvSpPr txBox="1"/>
          <p:nvPr/>
        </p:nvSpPr>
        <p:spPr>
          <a:xfrm>
            <a:off x="1692625" y="4062750"/>
            <a:ext cx="57588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5" name="Google Shape;1955;p27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27"/>
          <p:cNvSpPr/>
          <p:nvPr/>
        </p:nvSpPr>
        <p:spPr>
          <a:xfrm flipH="1">
            <a:off x="334652" y="4588866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96" name="Google Shape;96;p3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97" name="Google Shape;97;p3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" name="Google Shape;102;p3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103" name="Google Shape;103;p3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7" name="Google Shape;107;p3"/>
          <p:cNvSpPr txBox="1">
            <a:spLocks noGrp="1"/>
          </p:cNvSpPr>
          <p:nvPr>
            <p:ph type="title" hasCustomPrompt="1"/>
          </p:nvPr>
        </p:nvSpPr>
        <p:spPr>
          <a:xfrm>
            <a:off x="2248150" y="539500"/>
            <a:ext cx="2298300" cy="114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ubTitle" idx="1"/>
          </p:nvPr>
        </p:nvSpPr>
        <p:spPr>
          <a:xfrm>
            <a:off x="2242297" y="3984875"/>
            <a:ext cx="22983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>
            <a:off x="431076" y="4267148"/>
            <a:ext cx="851140" cy="668466"/>
            <a:chOff x="431076" y="4267148"/>
            <a:chExt cx="851140" cy="668466"/>
          </a:xfrm>
        </p:grpSpPr>
        <p:sp>
          <p:nvSpPr>
            <p:cNvPr id="111" name="Google Shape;111;p3"/>
            <p:cNvSpPr/>
            <p:nvPr/>
          </p:nvSpPr>
          <p:spPr>
            <a:xfrm>
              <a:off x="943815" y="4267148"/>
              <a:ext cx="338400" cy="331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31076" y="4704914"/>
              <a:ext cx="236700" cy="2307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7914990" y="4444025"/>
            <a:ext cx="690064" cy="329108"/>
            <a:chOff x="7740700" y="4100311"/>
            <a:chExt cx="786936" cy="604089"/>
          </a:xfrm>
        </p:grpSpPr>
        <p:grpSp>
          <p:nvGrpSpPr>
            <p:cNvPr id="114" name="Google Shape;114;p3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115" name="Google Shape;115;p3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3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170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484" name="Google Shape;484;p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485" name="Google Shape;48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86" name="Google Shape;48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7" name="Google Shape;48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8" name="Google Shape;48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" name="Google Shape;48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" name="Google Shape;49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" name="Google Shape;49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2" name="Google Shape;49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3" name="Google Shape;49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4" name="Google Shape;49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5" name="Google Shape;49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96" name="Google Shape;49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" name="Google Shape;49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" name="Google Shape;49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9" name="Google Shape;49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0" name="Google Shape;50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1" name="Google Shape;50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" name="Google Shape;50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" name="Google Shape;50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4" name="Google Shape;504;p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505" name="Google Shape;50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06" name="Google Shape;50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7" name="Google Shape;50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" name="Google Shape;50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" name="Google Shape;50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" name="Google Shape;51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" name="Google Shape;51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2" name="Google Shape;51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4" name="Google Shape;51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5" name="Google Shape;51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16" name="Google Shape;51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" name="Google Shape;51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8" name="Google Shape;51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51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52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1" name="Google Shape;52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2" name="Google Shape;52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3" name="Google Shape;52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4" name="Google Shape;524;p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25" name="Google Shape;52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6" name="Google Shape;52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7" name="Google Shape;52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8" name="Google Shape;52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" name="Google Shape;52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" name="Google Shape;53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1" name="Google Shape;53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2" name="Google Shape;53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35" name="Google Shape;53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36" name="Google Shape;53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7" name="Google Shape;53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53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Google Shape;53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0" name="Google Shape;54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1" name="Google Shape;54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2" name="Google Shape;54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4" name="Google Shape;544;p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45" name="Google Shape;54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46" name="Google Shape;54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7" name="Google Shape;54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8" name="Google Shape;54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9" name="Google Shape;54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0" name="Google Shape;55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1" name="Google Shape;55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2" name="Google Shape;55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4" name="Google Shape;55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5" name="Google Shape;55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56" name="Google Shape;55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7" name="Google Shape;55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8" name="Google Shape;55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0" name="Google Shape;56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1" name="Google Shape;56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2" name="Google Shape;56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3" name="Google Shape;56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64" name="Google Shape;564;p9"/>
          <p:cNvSpPr/>
          <p:nvPr/>
        </p:nvSpPr>
        <p:spPr>
          <a:xfrm>
            <a:off x="1114800" y="1086000"/>
            <a:ext cx="6914400" cy="297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9"/>
          <p:cNvSpPr txBox="1">
            <a:spLocks noGrp="1"/>
          </p:cNvSpPr>
          <p:nvPr>
            <p:ph type="title"/>
          </p:nvPr>
        </p:nvSpPr>
        <p:spPr>
          <a:xfrm>
            <a:off x="2098025" y="1609100"/>
            <a:ext cx="49476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6" name="Google Shape;566;p9"/>
          <p:cNvSpPr txBox="1">
            <a:spLocks noGrp="1"/>
          </p:cNvSpPr>
          <p:nvPr>
            <p:ph type="subTitle" idx="1"/>
          </p:nvPr>
        </p:nvSpPr>
        <p:spPr>
          <a:xfrm>
            <a:off x="2098025" y="2389294"/>
            <a:ext cx="4947600" cy="11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67" name="Google Shape;567;p9"/>
          <p:cNvGrpSpPr/>
          <p:nvPr/>
        </p:nvGrpSpPr>
        <p:grpSpPr>
          <a:xfrm>
            <a:off x="8031636" y="337016"/>
            <a:ext cx="820754" cy="1064503"/>
            <a:chOff x="7465916" y="720492"/>
            <a:chExt cx="1139144" cy="1477450"/>
          </a:xfrm>
        </p:grpSpPr>
        <p:sp>
          <p:nvSpPr>
            <p:cNvPr id="568" name="Google Shape;568;p9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9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53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700" y="339325"/>
            <a:ext cx="8083800" cy="75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08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70" r:id="rId3"/>
    <p:sldLayoutId id="2147483673" r:id="rId4"/>
    <p:sldLayoutId id="2147483681" r:id="rId5"/>
    <p:sldLayoutId id="214748368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3"/>
          <p:cNvSpPr/>
          <p:nvPr/>
        </p:nvSpPr>
        <p:spPr>
          <a:xfrm>
            <a:off x="1118025" y="1086025"/>
            <a:ext cx="6908700" cy="222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33"/>
          <p:cNvSpPr txBox="1">
            <a:spLocks noGrp="1"/>
          </p:cNvSpPr>
          <p:nvPr>
            <p:ph type="subTitle" idx="1"/>
          </p:nvPr>
        </p:nvSpPr>
        <p:spPr>
          <a:xfrm>
            <a:off x="2268975" y="3873725"/>
            <a:ext cx="46059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Ciprian</a:t>
            </a:r>
            <a:r>
              <a:rPr lang="en" dirty="0"/>
              <a:t> </a:t>
            </a:r>
            <a:r>
              <a:rPr lang="en" dirty="0" err="1"/>
              <a:t>Păduraru</a:t>
            </a:r>
            <a:r>
              <a:rPr lang="en" dirty="0"/>
              <a:t> &amp; </a:t>
            </a:r>
            <a:r>
              <a:rPr lang="en" dirty="0" err="1"/>
              <a:t>Ștefan</a:t>
            </a:r>
            <a:r>
              <a:rPr lang="en" dirty="0"/>
              <a:t> </a:t>
            </a:r>
            <a:r>
              <a:rPr lang="en" dirty="0" err="1"/>
              <a:t>Iordache</a:t>
            </a:r>
            <a:endParaRPr dirty="0"/>
          </a:p>
        </p:txBody>
      </p:sp>
      <p:sp>
        <p:nvSpPr>
          <p:cNvPr id="2081" name="Google Shape;2081;p33"/>
          <p:cNvSpPr txBox="1">
            <a:spLocks noGrp="1"/>
          </p:cNvSpPr>
          <p:nvPr>
            <p:ph type="ctrTitle"/>
          </p:nvPr>
        </p:nvSpPr>
        <p:spPr>
          <a:xfrm>
            <a:off x="1340625" y="1354950"/>
            <a:ext cx="6462600" cy="8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/>
              <a:t>Introducere</a:t>
            </a:r>
            <a:r>
              <a:rPr lang="en" sz="3200" dirty="0"/>
              <a:t> </a:t>
            </a:r>
            <a:r>
              <a:rPr lang="en" sz="3200" dirty="0" err="1"/>
              <a:t>în</a:t>
            </a:r>
            <a:r>
              <a:rPr lang="en" sz="3200" dirty="0"/>
              <a:t> Reinforcement Learning</a:t>
            </a:r>
            <a:endParaRPr sz="3200" dirty="0"/>
          </a:p>
        </p:txBody>
      </p:sp>
      <p:sp>
        <p:nvSpPr>
          <p:cNvPr id="2082" name="Google Shape;2082;p33"/>
          <p:cNvSpPr/>
          <p:nvPr/>
        </p:nvSpPr>
        <p:spPr>
          <a:xfrm>
            <a:off x="2649300" y="2361196"/>
            <a:ext cx="3872285" cy="6893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RO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Merriweather"/>
              </a:rPr>
              <a:t>Cursul #8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Merriweather"/>
            </a:endParaRPr>
          </a:p>
        </p:txBody>
      </p:sp>
      <p:sp>
        <p:nvSpPr>
          <p:cNvPr id="2083" name="Google Shape;2083;p33"/>
          <p:cNvSpPr/>
          <p:nvPr/>
        </p:nvSpPr>
        <p:spPr>
          <a:xfrm>
            <a:off x="3261615" y="2357391"/>
            <a:ext cx="2647657" cy="6893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Merriweather"/>
            </a:endParaRPr>
          </a:p>
        </p:txBody>
      </p:sp>
      <p:grpSp>
        <p:nvGrpSpPr>
          <p:cNvPr id="2084" name="Google Shape;2084;p33"/>
          <p:cNvGrpSpPr/>
          <p:nvPr/>
        </p:nvGrpSpPr>
        <p:grpSpPr>
          <a:xfrm>
            <a:off x="7803335" y="4060517"/>
            <a:ext cx="798976" cy="380999"/>
            <a:chOff x="7740700" y="4100311"/>
            <a:chExt cx="786936" cy="604089"/>
          </a:xfrm>
        </p:grpSpPr>
        <p:grpSp>
          <p:nvGrpSpPr>
            <p:cNvPr id="2085" name="Google Shape;2085;p33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2086" name="Google Shape;2086;p33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3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8" name="Google Shape;2088;p33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9" name="Google Shape;2089;p33"/>
          <p:cNvSpPr/>
          <p:nvPr/>
        </p:nvSpPr>
        <p:spPr>
          <a:xfrm>
            <a:off x="2102264" y="17546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33"/>
          <p:cNvSpPr/>
          <p:nvPr/>
        </p:nvSpPr>
        <p:spPr>
          <a:xfrm>
            <a:off x="948396" y="1289701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33"/>
          <p:cNvSpPr/>
          <p:nvPr/>
        </p:nvSpPr>
        <p:spPr>
          <a:xfrm>
            <a:off x="7248344" y="3112759"/>
            <a:ext cx="427200" cy="4164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2" name="Google Shape;2092;p33"/>
          <p:cNvGrpSpPr/>
          <p:nvPr/>
        </p:nvGrpSpPr>
        <p:grpSpPr>
          <a:xfrm>
            <a:off x="7459073" y="337966"/>
            <a:ext cx="1143140" cy="598828"/>
            <a:chOff x="7055900" y="279450"/>
            <a:chExt cx="1820576" cy="953700"/>
          </a:xfrm>
        </p:grpSpPr>
        <p:sp>
          <p:nvSpPr>
            <p:cNvPr id="2093" name="Google Shape;2093;p33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3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3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3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33"/>
          <p:cNvGrpSpPr/>
          <p:nvPr/>
        </p:nvGrpSpPr>
        <p:grpSpPr>
          <a:xfrm>
            <a:off x="539126" y="3307343"/>
            <a:ext cx="584139" cy="656583"/>
            <a:chOff x="848509" y="2822478"/>
            <a:chExt cx="624748" cy="702228"/>
          </a:xfrm>
        </p:grpSpPr>
        <p:sp>
          <p:nvSpPr>
            <p:cNvPr id="2099" name="Google Shape;2099;p33"/>
            <p:cNvSpPr/>
            <p:nvPr/>
          </p:nvSpPr>
          <p:spPr>
            <a:xfrm rot="-5400000">
              <a:off x="950207" y="3001656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 rot="-5400000">
              <a:off x="904258" y="2953980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 rot="-5400000">
              <a:off x="858308" y="2906304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 rot="-5400000">
              <a:off x="812359" y="2858628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Q-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0" y="2156347"/>
            <a:ext cx="3036212" cy="187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Selectăm acțiunea prezisă cu ajutorul Q-value (în cazul expus a4, cu ajutorul q4).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70656E6-696C-297B-1413-7C0230494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916" y="1747576"/>
            <a:ext cx="4791863" cy="218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9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Target 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0" y="1826205"/>
            <a:ext cx="3868727" cy="249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Folosim starea următoare drept input pentru Target Network, astfel prezicând valorile Q pentru toate acțiunile care pot fi luate din starea următoare. 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Selectăm acțiunea cu Q-value maxim.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FAE7F1A-CFBE-3B28-2576-47C1AB94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87" y="1951728"/>
            <a:ext cx="3614761" cy="17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Target Q-</a:t>
            </a:r>
            <a:r>
              <a:rPr lang="ro-RO" sz="2400" dirty="0" err="1"/>
              <a:t>Value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Graphical user interface, diagram, text, application&#10;&#10;Description automatically generated">
            <a:extLst>
              <a:ext uri="{FF2B5EF4-FFF2-40B4-BE49-F238E27FC236}">
                <a16:creationId xmlns:a16="http://schemas.microsoft.com/office/drawing/2014/main" id="{C7446BC6-1F98-D1BE-3552-7A7F49A7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83" y="1471799"/>
            <a:ext cx="5537733" cy="29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2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Loss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EA4160-B19E-B83E-77F5-3DBF9514E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624" y="1471799"/>
            <a:ext cx="5786651" cy="29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5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Loss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E9E65C-959C-0E8F-586C-28FDD211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89" y="1471799"/>
            <a:ext cx="5735522" cy="29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Back-</a:t>
            </a:r>
            <a:r>
              <a:rPr lang="ro-RO" sz="2400" dirty="0" err="1"/>
              <a:t>Propagation</a:t>
            </a:r>
            <a:r>
              <a:rPr lang="ro-RO" sz="2400" dirty="0"/>
              <a:t> – Q-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C5D185-6869-77B5-8640-27401128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712" y="1861683"/>
            <a:ext cx="4625738" cy="213598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539550" y="1894558"/>
            <a:ext cx="3215604" cy="20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Actualizăm ponderile pentru Q-Network prin procedeul denumit Back-Propagation, asistat de Gradient Descent.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Nu sunt actualizate ponderile pentru Target Network!</a:t>
            </a:r>
          </a:p>
        </p:txBody>
      </p:sp>
    </p:spTree>
    <p:extLst>
      <p:ext uri="{BB962C8B-B14F-4D97-AF65-F5344CB8AC3E}">
        <p14:creationId xmlns:p14="http://schemas.microsoft.com/office/powerpoint/2010/main" val="216369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Update Target 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539550" y="1440566"/>
            <a:ext cx="3215604" cy="141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Actualizarea Target Network se realizează prin copierea Q-Network după T momente de timp.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034B66-12DD-AEE0-1A43-79683BDB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84" y="2763672"/>
            <a:ext cx="5415105" cy="159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6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Policy Gradients</a:t>
            </a:r>
            <a:endParaRPr sz="4400" dirty="0"/>
          </a:p>
        </p:txBody>
      </p:sp>
      <p:sp>
        <p:nvSpPr>
          <p:cNvPr id="2193" name="Google Shape;2193;p37"/>
          <p:cNvSpPr/>
          <p:nvPr/>
        </p:nvSpPr>
        <p:spPr>
          <a:xfrm>
            <a:off x="22951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RO"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2</a:t>
            </a:r>
            <a:endParaRPr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35711" y="549501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RO"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2</a:t>
            </a:r>
            <a:endParaRPr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697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Cum funcționează? Ce e diferit?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539550" y="1715087"/>
            <a:ext cx="2797328" cy="261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rgbClr val="FF0000"/>
                </a:solidFill>
              </a:rPr>
              <a:t>Pasul 5 este cel mai important!</a:t>
            </a:r>
          </a:p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Considerând traiectoria τ vom ajusta politica (instinctul) folosind totalul de recompense R(τ).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84F0AEE-44C8-ABDE-55EE-08BF3B24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0" y="1592258"/>
            <a:ext cx="5005355" cy="261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57BD92E0-DC03-1EFA-9853-F08BE757D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1" r="32836"/>
          <a:stretch/>
        </p:blipFill>
        <p:spPr bwMode="auto">
          <a:xfrm>
            <a:off x="3219165" y="4453427"/>
            <a:ext cx="2705669" cy="40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297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1C01-FCE4-C258-A2B9-E77EF385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19" y="1114753"/>
            <a:ext cx="6932428" cy="2904354"/>
          </a:xfrm>
        </p:spPr>
        <p:txBody>
          <a:bodyPr/>
          <a:lstStyle/>
          <a:p>
            <a:r>
              <a:rPr lang="en-RO" dirty="0"/>
              <a:t>Policy Gradients?</a:t>
            </a:r>
            <a:br>
              <a:rPr lang="en-RO" dirty="0"/>
            </a:br>
            <a:br>
              <a:rPr lang="en-RO" dirty="0"/>
            </a:br>
            <a:r>
              <a:rPr lang="en-RO" sz="2000" dirty="0"/>
              <a:t>Încercăm direct să maximizăm rezultatul prin pași mici </a:t>
            </a:r>
            <a:r>
              <a:rPr lang="en-RO" sz="2000" dirty="0">
                <a:solidFill>
                  <a:srgbClr val="FF0000"/>
                </a:solidFill>
              </a:rPr>
              <a:t>în direcția gradientului.</a:t>
            </a:r>
            <a:br>
              <a:rPr lang="en-RO" dirty="0">
                <a:solidFill>
                  <a:srgbClr val="FF0000"/>
                </a:solidFill>
              </a:rPr>
            </a:br>
            <a:endParaRPr lang="en-RO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2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" name="Google Shape;2150;p36"/>
          <p:cNvGrpSpPr/>
          <p:nvPr/>
        </p:nvGrpSpPr>
        <p:grpSpPr>
          <a:xfrm>
            <a:off x="1355149" y="1627824"/>
            <a:ext cx="731519" cy="822961"/>
            <a:chOff x="4314469" y="1612892"/>
            <a:chExt cx="486900" cy="607800"/>
          </a:xfrm>
        </p:grpSpPr>
        <p:sp>
          <p:nvSpPr>
            <p:cNvPr id="2151" name="Google Shape;2151;p36"/>
            <p:cNvSpPr/>
            <p:nvPr/>
          </p:nvSpPr>
          <p:spPr>
            <a:xfrm rot="5400000" flipH="1">
              <a:off x="4277419" y="1649942"/>
              <a:ext cx="5610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 rot="5400000" flipH="1">
              <a:off x="4277419" y="1696742"/>
              <a:ext cx="561000" cy="4869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5" name="Google Shape;2165;p36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Cuprins</a:t>
            </a:r>
            <a:endParaRPr dirty="0"/>
          </a:p>
        </p:txBody>
      </p:sp>
      <p:sp>
        <p:nvSpPr>
          <p:cNvPr id="2166" name="Google Shape;2166;p36"/>
          <p:cNvSpPr txBox="1">
            <a:spLocks noGrp="1"/>
          </p:cNvSpPr>
          <p:nvPr>
            <p:ph type="subTitle" idx="1"/>
          </p:nvPr>
        </p:nvSpPr>
        <p:spPr>
          <a:xfrm>
            <a:off x="2174369" y="1931956"/>
            <a:ext cx="293950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DQN In-depth</a:t>
            </a:r>
            <a:endParaRPr dirty="0"/>
          </a:p>
        </p:txBody>
      </p:sp>
      <p:sp>
        <p:nvSpPr>
          <p:cNvPr id="2169" name="Google Shape;2169;p36"/>
          <p:cNvSpPr txBox="1">
            <a:spLocks noGrp="1"/>
          </p:cNvSpPr>
          <p:nvPr>
            <p:ph type="subTitle" idx="4"/>
          </p:nvPr>
        </p:nvSpPr>
        <p:spPr>
          <a:xfrm>
            <a:off x="6057535" y="3725335"/>
            <a:ext cx="2522884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78" name="Google Shape;2178;p36"/>
          <p:cNvSpPr txBox="1">
            <a:spLocks noGrp="1"/>
          </p:cNvSpPr>
          <p:nvPr>
            <p:ph type="title" idx="16"/>
          </p:nvPr>
        </p:nvSpPr>
        <p:spPr>
          <a:xfrm>
            <a:off x="1296321" y="1835585"/>
            <a:ext cx="8493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84" name="Google Shape;2184;p36"/>
          <p:cNvSpPr/>
          <p:nvPr/>
        </p:nvSpPr>
        <p:spPr>
          <a:xfrm>
            <a:off x="7843664" y="101186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36"/>
          <p:cNvSpPr/>
          <p:nvPr/>
        </p:nvSpPr>
        <p:spPr>
          <a:xfrm>
            <a:off x="957921" y="174426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150;p36">
            <a:extLst>
              <a:ext uri="{FF2B5EF4-FFF2-40B4-BE49-F238E27FC236}">
                <a16:creationId xmlns:a16="http://schemas.microsoft.com/office/drawing/2014/main" id="{AE69D233-3E34-D545-4D83-DCB4365B7BC0}"/>
              </a:ext>
            </a:extLst>
          </p:cNvPr>
          <p:cNvGrpSpPr/>
          <p:nvPr/>
        </p:nvGrpSpPr>
        <p:grpSpPr>
          <a:xfrm>
            <a:off x="4294657" y="3312067"/>
            <a:ext cx="731519" cy="822961"/>
            <a:chOff x="4314469" y="1612892"/>
            <a:chExt cx="486900" cy="607800"/>
          </a:xfrm>
        </p:grpSpPr>
        <p:sp>
          <p:nvSpPr>
            <p:cNvPr id="3" name="Google Shape;2151;p36">
              <a:extLst>
                <a:ext uri="{FF2B5EF4-FFF2-40B4-BE49-F238E27FC236}">
                  <a16:creationId xmlns:a16="http://schemas.microsoft.com/office/drawing/2014/main" id="{D1D7F593-DD15-FDA1-24F1-963805925F05}"/>
                </a:ext>
              </a:extLst>
            </p:cNvPr>
            <p:cNvSpPr/>
            <p:nvPr/>
          </p:nvSpPr>
          <p:spPr>
            <a:xfrm rot="5400000" flipH="1">
              <a:off x="4277419" y="1649942"/>
              <a:ext cx="5610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52;p36">
              <a:extLst>
                <a:ext uri="{FF2B5EF4-FFF2-40B4-BE49-F238E27FC236}">
                  <a16:creationId xmlns:a16="http://schemas.microsoft.com/office/drawing/2014/main" id="{7C034059-9583-97CC-DEF5-06177FAF6D89}"/>
                </a:ext>
              </a:extLst>
            </p:cNvPr>
            <p:cNvSpPr/>
            <p:nvPr/>
          </p:nvSpPr>
          <p:spPr>
            <a:xfrm rot="5400000" flipH="1">
              <a:off x="4277419" y="1696742"/>
              <a:ext cx="561000" cy="4869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166;p36">
            <a:extLst>
              <a:ext uri="{FF2B5EF4-FFF2-40B4-BE49-F238E27FC236}">
                <a16:creationId xmlns:a16="http://schemas.microsoft.com/office/drawing/2014/main" id="{221C2253-0F72-5E13-F11F-1C5913F7DAD6}"/>
              </a:ext>
            </a:extLst>
          </p:cNvPr>
          <p:cNvSpPr txBox="1">
            <a:spLocks/>
          </p:cNvSpPr>
          <p:nvPr/>
        </p:nvSpPr>
        <p:spPr>
          <a:xfrm>
            <a:off x="5113877" y="3616199"/>
            <a:ext cx="293950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GB" dirty="0"/>
              <a:t>Policy Gradients</a:t>
            </a:r>
          </a:p>
        </p:txBody>
      </p:sp>
      <p:sp>
        <p:nvSpPr>
          <p:cNvPr id="11" name="Google Shape;2178;p36">
            <a:extLst>
              <a:ext uri="{FF2B5EF4-FFF2-40B4-BE49-F238E27FC236}">
                <a16:creationId xmlns:a16="http://schemas.microsoft.com/office/drawing/2014/main" id="{2256A348-5797-7A4D-C7B8-403E04232D31}"/>
              </a:ext>
            </a:extLst>
          </p:cNvPr>
          <p:cNvSpPr txBox="1">
            <a:spLocks/>
          </p:cNvSpPr>
          <p:nvPr/>
        </p:nvSpPr>
        <p:spPr>
          <a:xfrm>
            <a:off x="4235829" y="3519828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93086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Obiectiv!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621437" y="2188622"/>
            <a:ext cx="2797328" cy="164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Expected reward = suma probabilității unei anumite traiectorii x recompensă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2F3B862-9EC6-1224-1925-71CCE3378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2" r="22015"/>
          <a:stretch/>
        </p:blipFill>
        <p:spPr bwMode="auto">
          <a:xfrm>
            <a:off x="3753134" y="1794182"/>
            <a:ext cx="4360460" cy="71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50FFFC19-9588-4035-5E95-9DE4CA797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r="29552"/>
          <a:stretch/>
        </p:blipFill>
        <p:spPr bwMode="auto">
          <a:xfrm>
            <a:off x="3974910" y="3057217"/>
            <a:ext cx="3916907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08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Orizontul (H)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621437" y="1748515"/>
            <a:ext cx="3179464" cy="164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Introducem recompensele în calcul și exprimăm prin H numărul maxim de pași.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H poate tinde către infinit, până la o stare terminală, dar în practică nu folosim această ipoteză.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F3722AA-C9F3-70CC-98C0-E896B12C6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0" r="26044"/>
          <a:stretch/>
        </p:blipFill>
        <p:spPr bwMode="auto">
          <a:xfrm>
            <a:off x="3991970" y="2691500"/>
            <a:ext cx="4285397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75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Optimizări!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621437" y="1569493"/>
            <a:ext cx="3179464" cy="182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rgbClr val="C00000"/>
                </a:solidFill>
              </a:rPr>
              <a:t>Folosim derivata parțială a unei funcții f(x)!!!</a:t>
            </a:r>
          </a:p>
          <a:p>
            <a:pPr>
              <a:lnSpc>
                <a:spcPct val="150000"/>
              </a:lnSpc>
            </a:pPr>
            <a:endParaRPr lang="en-RO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RO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RO" dirty="0">
                <a:solidFill>
                  <a:srgbClr val="C00000"/>
                </a:solidFill>
              </a:rPr>
              <a:t>Înlocuim f(x) cu politica π!!!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29F6B48-8431-1E9E-CB69-FC9220DEC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14234" r="21419" b="15893"/>
          <a:stretch/>
        </p:blipFill>
        <p:spPr bwMode="auto">
          <a:xfrm>
            <a:off x="3118514" y="2030736"/>
            <a:ext cx="5336274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8BA93F1-47F4-A50D-7127-215FBCC6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359" y="3440041"/>
            <a:ext cx="3746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Multe calcule mai târziu...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942804" y="1545665"/>
            <a:ext cx="6040959" cy="72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rgbClr val="C00000"/>
                </a:solidFill>
              </a:rPr>
              <a:t>Formula finală pentru Policy Gradient!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96457DF-39BD-244C-9C0E-1199F675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97186"/>
            <a:ext cx="7772400" cy="21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81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Dar...nu are logică!!!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942804" y="2648019"/>
            <a:ext cx="7348211" cy="18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Termenul subliniat este numit drept “maximum log likelihood”. În contextul nostru măsurăm în ce grad traiectoria aleasă se află sub politica curentă. Multiplicând cu reward-ul dorim să creștem acest grad daca traiectoria rezultă în reward-uri bune și contrar dacă scade recompensa.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Pe scurt: </a:t>
            </a: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Păstrăm ceea ce funcționează, aruncăm tot ce nu este bun!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6466147-7B8B-6F5C-71B5-C567BB119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608" y="1576965"/>
            <a:ext cx="4906939" cy="9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29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Să vizualizăm!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66801F6-F033-A321-394B-9D14DDD6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36" y="1471865"/>
            <a:ext cx="5923128" cy="292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036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Un nou algoritm: REINFORCE!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B2F80F8-D75E-1A82-AE44-6318510B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96" y="1995110"/>
            <a:ext cx="6166608" cy="16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9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Defectul </a:t>
            </a:r>
            <a:r>
              <a:rPr lang="ro-RO" sz="2400" dirty="0" err="1"/>
              <a:t>Policy</a:t>
            </a:r>
            <a:r>
              <a:rPr lang="ro-RO" sz="2400" dirty="0"/>
              <a:t> </a:t>
            </a:r>
            <a:r>
              <a:rPr lang="ro-RO" sz="2400" dirty="0" err="1"/>
              <a:t>Gradients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1F1BDAC6-F755-D4FD-970C-105C413DE121}"/>
              </a:ext>
            </a:extLst>
          </p:cNvPr>
          <p:cNvSpPr txBox="1">
            <a:spLocks/>
          </p:cNvSpPr>
          <p:nvPr/>
        </p:nvSpPr>
        <p:spPr>
          <a:xfrm>
            <a:off x="737210" y="1748515"/>
            <a:ext cx="7669579" cy="24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Varianță mare!</a:t>
            </a:r>
          </a:p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Covergență scăzută!</a:t>
            </a:r>
          </a:p>
          <a:p>
            <a:pPr>
              <a:lnSpc>
                <a:spcPct val="150000"/>
              </a:lnSpc>
            </a:pPr>
            <a:endParaRPr lang="en-RO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Varianța crescută provoacă o coborâre anormală pe gradient, astfel modelul fiind incapabil să învețe pe deplin și să atingă convergența.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Cum rezolvăm??? </a:t>
            </a:r>
          </a:p>
        </p:txBody>
      </p:sp>
    </p:spTree>
    <p:extLst>
      <p:ext uri="{BB962C8B-B14F-4D97-AF65-F5344CB8AC3E}">
        <p14:creationId xmlns:p14="http://schemas.microsoft.com/office/powerpoint/2010/main" val="90261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err="1"/>
              <a:t>Baseline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1F1BDAC6-F755-D4FD-970C-105C413DE121}"/>
              </a:ext>
            </a:extLst>
          </p:cNvPr>
          <p:cNvSpPr txBox="1">
            <a:spLocks/>
          </p:cNvSpPr>
          <p:nvPr/>
        </p:nvSpPr>
        <p:spPr>
          <a:xfrm>
            <a:off x="539550" y="1748515"/>
            <a:ext cx="2715441" cy="262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Introducem V(s), denumit și baseline.</a:t>
            </a:r>
          </a:p>
          <a:p>
            <a:pPr>
              <a:lnSpc>
                <a:spcPct val="150000"/>
              </a:lnSpc>
            </a:pPr>
            <a:endParaRPr lang="en-RO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RO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Continuăm și introducem ceva special pentru Policy Gradients:</a:t>
            </a:r>
            <a:r>
              <a:rPr lang="en-RO" dirty="0">
                <a:solidFill>
                  <a:srgbClr val="C00000"/>
                </a:solidFill>
              </a:rPr>
              <a:t> Advantage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028C912-7076-D145-BE49-6C7BEDA2C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17" y="1467493"/>
            <a:ext cx="3686033" cy="83578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BE658AA-0E1E-87C7-2972-6FA8B7CA9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717" y="2302265"/>
            <a:ext cx="4587733" cy="767597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B6FF94AD-E8E3-4AB9-3FA7-3CA937759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539" y="3069862"/>
            <a:ext cx="4326911" cy="13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1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Cum explicăm mai departe?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1F1BDAC6-F755-D4FD-970C-105C413DE121}"/>
              </a:ext>
            </a:extLst>
          </p:cNvPr>
          <p:cNvSpPr txBox="1">
            <a:spLocks/>
          </p:cNvSpPr>
          <p:nvPr/>
        </p:nvSpPr>
        <p:spPr>
          <a:xfrm>
            <a:off x="825525" y="1826271"/>
            <a:ext cx="7492950" cy="2313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dirty="0">
                <a:solidFill>
                  <a:srgbClr val="C00000"/>
                </a:solidFill>
              </a:rPr>
              <a:t>Exemple:</a:t>
            </a:r>
          </a:p>
          <a:p>
            <a:pPr lvl="1">
              <a:lnSpc>
                <a:spcPct val="150000"/>
              </a:lnSpc>
            </a:pP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Situația I: Traiectoria A primește recompensa +20 și traiectoria B primește recompensa -10. =&gt;</a:t>
            </a:r>
            <a:r>
              <a:rPr lang="en-RO" b="1" dirty="0">
                <a:solidFill>
                  <a:schemeClr val="bg1">
                    <a:lumMod val="10000"/>
                  </a:schemeClr>
                </a:solidFill>
              </a:rPr>
              <a:t> Creștem probabilitatea pentru A, o scădem pentru B.</a:t>
            </a:r>
          </a:p>
          <a:p>
            <a:pPr lvl="1"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Situația II: Traiectoria A primește </a:t>
            </a:r>
            <a:r>
              <a:rPr lang="en-RO" dirty="0">
                <a:solidFill>
                  <a:schemeClr val="bg1">
                    <a:lumMod val="10000"/>
                  </a:schemeClr>
                </a:solidFill>
              </a:rPr>
              <a:t>recompensa +20 și traiectoria B primește recompensa +5. =&gt; </a:t>
            </a:r>
            <a:r>
              <a:rPr lang="en-RO" b="1" dirty="0">
                <a:solidFill>
                  <a:schemeClr val="bg1">
                    <a:lumMod val="10000"/>
                  </a:schemeClr>
                </a:solidFill>
              </a:rPr>
              <a:t>Creștem probabilitatea atât pentru A, cât și pentru B.</a:t>
            </a:r>
          </a:p>
        </p:txBody>
      </p:sp>
    </p:spTree>
    <p:extLst>
      <p:ext uri="{BB962C8B-B14F-4D97-AF65-F5344CB8AC3E}">
        <p14:creationId xmlns:p14="http://schemas.microsoft.com/office/powerpoint/2010/main" val="190536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DQN In-depth</a:t>
            </a:r>
            <a:endParaRPr sz="4400" dirty="0"/>
          </a:p>
        </p:txBody>
      </p:sp>
      <p:sp>
        <p:nvSpPr>
          <p:cNvPr id="2193" name="Google Shape;2193;p37"/>
          <p:cNvSpPr/>
          <p:nvPr/>
        </p:nvSpPr>
        <p:spPr>
          <a:xfrm>
            <a:off x="22951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4" name="Google Shape;2194;p37"/>
          <p:cNvSpPr/>
          <p:nvPr/>
        </p:nvSpPr>
        <p:spPr>
          <a:xfrm>
            <a:off x="22316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61"/>
          <p:cNvSpPr/>
          <p:nvPr/>
        </p:nvSpPr>
        <p:spPr>
          <a:xfrm>
            <a:off x="2268625" y="341000"/>
            <a:ext cx="4609200" cy="22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61"/>
          <p:cNvSpPr txBox="1">
            <a:spLocks noGrp="1"/>
          </p:cNvSpPr>
          <p:nvPr>
            <p:ph type="title"/>
          </p:nvPr>
        </p:nvSpPr>
        <p:spPr>
          <a:xfrm>
            <a:off x="2639875" y="534501"/>
            <a:ext cx="3866700" cy="8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989" name="Google Shape;2989;p61"/>
          <p:cNvSpPr txBox="1">
            <a:spLocks noGrp="1"/>
          </p:cNvSpPr>
          <p:nvPr>
            <p:ph type="subTitle" idx="1"/>
          </p:nvPr>
        </p:nvSpPr>
        <p:spPr>
          <a:xfrm>
            <a:off x="2983525" y="1382665"/>
            <a:ext cx="3179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RO" dirty="0"/>
              <a:t>Este timpul pentru întrebări!!!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RO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RO" dirty="0"/>
              <a:t>stefan.iordache10</a:t>
            </a:r>
            <a:r>
              <a:rPr lang="en" dirty="0"/>
              <a:t>@</a:t>
            </a:r>
            <a:r>
              <a:rPr lang="en" dirty="0" err="1"/>
              <a:t>s.unibuc.ro</a:t>
            </a:r>
            <a:r>
              <a:rPr lang="en" dirty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+40 7.. … …</a:t>
            </a:r>
            <a:endParaRPr dirty="0"/>
          </a:p>
        </p:txBody>
      </p:sp>
      <p:sp>
        <p:nvSpPr>
          <p:cNvPr id="3010" name="Google Shape;3010;p61"/>
          <p:cNvSpPr txBox="1"/>
          <p:nvPr/>
        </p:nvSpPr>
        <p:spPr>
          <a:xfrm>
            <a:off x="2843375" y="2571800"/>
            <a:ext cx="3455400" cy="37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Please keep this slide for attribution</a:t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3011" name="Google Shape;3011;p61"/>
          <p:cNvGrpSpPr/>
          <p:nvPr/>
        </p:nvGrpSpPr>
        <p:grpSpPr>
          <a:xfrm flipH="1">
            <a:off x="6877836" y="1091403"/>
            <a:ext cx="1142790" cy="1480405"/>
            <a:chOff x="7465916" y="720492"/>
            <a:chExt cx="1139144" cy="1477450"/>
          </a:xfrm>
        </p:grpSpPr>
        <p:sp>
          <p:nvSpPr>
            <p:cNvPr id="3012" name="Google Shape;3012;p61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1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1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1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1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1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8" name="Google Shape;3018;p61"/>
          <p:cNvGrpSpPr/>
          <p:nvPr/>
        </p:nvGrpSpPr>
        <p:grpSpPr>
          <a:xfrm rot="10800000" flipH="1">
            <a:off x="504587" y="346488"/>
            <a:ext cx="1764041" cy="758764"/>
            <a:chOff x="6659230" y="279450"/>
            <a:chExt cx="2217246" cy="953700"/>
          </a:xfrm>
        </p:grpSpPr>
        <p:sp>
          <p:nvSpPr>
            <p:cNvPr id="3019" name="Google Shape;3019;p61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1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1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1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1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4" name="Google Shape;3024;p61"/>
          <p:cNvSpPr/>
          <p:nvPr/>
        </p:nvSpPr>
        <p:spPr>
          <a:xfrm flipH="1">
            <a:off x="7818180" y="883420"/>
            <a:ext cx="429900" cy="4182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5" name="Google Shape;3025;p61"/>
          <p:cNvGrpSpPr/>
          <p:nvPr/>
        </p:nvGrpSpPr>
        <p:grpSpPr>
          <a:xfrm>
            <a:off x="1839602" y="1617067"/>
            <a:ext cx="637648" cy="658500"/>
            <a:chOff x="1839602" y="1617067"/>
            <a:chExt cx="637648" cy="658500"/>
          </a:xfrm>
        </p:grpSpPr>
        <p:sp>
          <p:nvSpPr>
            <p:cNvPr id="3026" name="Google Shape;3026;p61"/>
            <p:cNvSpPr/>
            <p:nvPr/>
          </p:nvSpPr>
          <p:spPr>
            <a:xfrm flipH="1">
              <a:off x="2047351" y="1617067"/>
              <a:ext cx="429900" cy="418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1"/>
            <p:cNvSpPr/>
            <p:nvPr/>
          </p:nvSpPr>
          <p:spPr>
            <a:xfrm flipH="1">
              <a:off x="1839602" y="2035267"/>
              <a:ext cx="246900" cy="2403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8" name="Google Shape;3028;p61"/>
          <p:cNvSpPr/>
          <p:nvPr/>
        </p:nvSpPr>
        <p:spPr>
          <a:xfrm flipH="1">
            <a:off x="975250" y="4294400"/>
            <a:ext cx="281100" cy="273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Inițializarea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1E79D43F-C8C4-99FE-21D6-D42EEC61F366}"/>
              </a:ext>
            </a:extLst>
          </p:cNvPr>
          <p:cNvSpPr txBox="1">
            <a:spLocks/>
          </p:cNvSpPr>
          <p:nvPr/>
        </p:nvSpPr>
        <p:spPr>
          <a:xfrm>
            <a:off x="653390" y="2812346"/>
            <a:ext cx="2269395" cy="141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Executăm un număr mare de pași pentru a construi setul de antrenare.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00AD7E-2606-5649-B802-FE013AE4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0" y="1520724"/>
            <a:ext cx="5026878" cy="112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0E8E6C-7111-043D-B645-DFC71BE12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11" y="2887169"/>
            <a:ext cx="4946313" cy="83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3719587" y="3720976"/>
            <a:ext cx="4537308" cy="97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Inițializăm Q Network cu ponderi aleatorii și le copiem către Target Network.</a:t>
            </a:r>
          </a:p>
        </p:txBody>
      </p:sp>
    </p:spTree>
    <p:extLst>
      <p:ext uri="{BB962C8B-B14F-4D97-AF65-F5344CB8AC3E}">
        <p14:creationId xmlns:p14="http://schemas.microsoft.com/office/powerpoint/2010/main" val="254808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Experience</a:t>
            </a:r>
            <a:r>
              <a:rPr lang="ro-RO" sz="2400" dirty="0"/>
              <a:t> Replay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0" y="1926638"/>
            <a:ext cx="4448757" cy="200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Q Network selectează o acțiune în mod 𝛆-greedy, acționând precum agentul în timp ce interacționează cu mediul pentru generarea unui eșantion de antrenare. 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Nu se întâmplă partea de învățare aici!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BA7FDA-3CEF-DA86-64C3-5BC570FC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662" y="1556496"/>
            <a:ext cx="3088194" cy="274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Experience</a:t>
            </a:r>
            <a:r>
              <a:rPr lang="ro-RO" sz="2400" dirty="0"/>
              <a:t> Replay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0" y="2349719"/>
            <a:ext cx="3950613" cy="104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Executăm acțiunea 𝛆-greedy și obținem perechea formată din (următoarea stare, reward). </a:t>
            </a: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D95C623-E811-F411-9866-3F12C128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466" y="1887648"/>
            <a:ext cx="3608554" cy="21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9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Experience</a:t>
            </a:r>
            <a:r>
              <a:rPr lang="ro-RO" sz="2400" dirty="0"/>
              <a:t> Replay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0" y="1734922"/>
            <a:ext cx="3950613" cy="104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Stocăm tuplul obținut, fiind folosit mai târziu drept eșantion pentru partea de antrenare.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ABC6C3-6DA6-5D91-4FA2-589DD29D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34" y="2630675"/>
            <a:ext cx="4638394" cy="15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2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Q-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730569" y="2314187"/>
            <a:ext cx="2715491" cy="104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Selectăm un batch aleatoriu drept input pentru cele două rețele.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1A98AE-3486-D20A-0C86-35B6D51E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776" y="1836291"/>
            <a:ext cx="44450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35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Q-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1" y="1903863"/>
            <a:ext cx="3036212" cy="187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Folosim starea curentă (S1, S27) din sample pentru a prezice valoarea Q pentru toate acțiunile care pot fi realizate din starea respectivă.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16DEC9-A93C-D735-1FE1-EF14B228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19" y="1838136"/>
            <a:ext cx="4758522" cy="20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19314"/>
      </p:ext>
    </p:extLst>
  </p:cSld>
  <p:clrMapOvr>
    <a:masterClrMapping/>
  </p:clrMapOvr>
</p:sld>
</file>

<file path=ppt/theme/theme1.xml><?xml version="1.0" encoding="utf-8"?>
<a:theme xmlns:a="http://schemas.openxmlformats.org/drawingml/2006/main" name="Graph Paper Style Thesis by Slidesgo">
  <a:themeElements>
    <a:clrScheme name="Simple Light">
      <a:dk1>
        <a:srgbClr val="434343"/>
      </a:dk1>
      <a:lt1>
        <a:srgbClr val="F3F3F3"/>
      </a:lt1>
      <a:dk2>
        <a:srgbClr val="B7B7B7"/>
      </a:dk2>
      <a:lt2>
        <a:srgbClr val="859477"/>
      </a:lt2>
      <a:accent1>
        <a:srgbClr val="D9997D"/>
      </a:accent1>
      <a:accent2>
        <a:srgbClr val="F2C2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6dbadc-5ebd-4821-b299-ce6b9eaad42b">
      <Terms xmlns="http://schemas.microsoft.com/office/infopath/2007/PartnerControls"/>
    </lcf76f155ced4ddcb4097134ff3c332f>
    <TaxCatchAll xmlns="a519f88a-14ae-4969-bd47-81d0c9591b2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E6573EBEF95419FE5CDD911A166BF" ma:contentTypeVersion="14" ma:contentTypeDescription="Create a new document." ma:contentTypeScope="" ma:versionID="2cca90f65dc56cc3e405ec3f473218f6">
  <xsd:schema xmlns:xsd="http://www.w3.org/2001/XMLSchema" xmlns:xs="http://www.w3.org/2001/XMLSchema" xmlns:p="http://schemas.microsoft.com/office/2006/metadata/properties" xmlns:ns2="d06dbadc-5ebd-4821-b299-ce6b9eaad42b" xmlns:ns3="a519f88a-14ae-4969-bd47-81d0c9591b2c" targetNamespace="http://schemas.microsoft.com/office/2006/metadata/properties" ma:root="true" ma:fieldsID="6d1115ff29bf9b8672970a0e719ee60d" ns2:_="" ns3:_="">
    <xsd:import namespace="d06dbadc-5ebd-4821-b299-ce6b9eaad42b"/>
    <xsd:import namespace="a519f88a-14ae-4969-bd47-81d0c9591b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dbadc-5ebd-4821-b299-ce6b9eaad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9f88a-14ae-4969-bd47-81d0c9591b2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917cf12-c4b0-4164-92f7-80e199fa05bf}" ma:internalName="TaxCatchAll" ma:showField="CatchAllData" ma:web="a519f88a-14ae-4969-bd47-81d0c9591b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83894A-D65B-4072-B872-A603FA3636FE}">
  <ds:schemaRefs>
    <ds:schemaRef ds:uri="http://schemas.microsoft.com/office/2006/metadata/properties"/>
    <ds:schemaRef ds:uri="http://schemas.microsoft.com/office/infopath/2007/PartnerControls"/>
    <ds:schemaRef ds:uri="d06dbadc-5ebd-4821-b299-ce6b9eaad42b"/>
    <ds:schemaRef ds:uri="a519f88a-14ae-4969-bd47-81d0c9591b2c"/>
  </ds:schemaRefs>
</ds:datastoreItem>
</file>

<file path=customXml/itemProps2.xml><?xml version="1.0" encoding="utf-8"?>
<ds:datastoreItem xmlns:ds="http://schemas.openxmlformats.org/officeDocument/2006/customXml" ds:itemID="{460228AF-7588-4845-A2C2-AA67C0907781}"/>
</file>

<file path=customXml/itemProps3.xml><?xml version="1.0" encoding="utf-8"?>
<ds:datastoreItem xmlns:ds="http://schemas.openxmlformats.org/officeDocument/2006/customXml" ds:itemID="{159AAA49-43B8-4853-A964-21A6673E4C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3639</TotalTime>
  <Words>639</Words>
  <Application>Microsoft Office PowerPoint</Application>
  <PresentationFormat>On-screen Show (16:9)</PresentationFormat>
  <Paragraphs>83</Paragraphs>
  <Slides>30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Graph Paper Style Thesis by Slidesgo</vt:lpstr>
      <vt:lpstr>Introducere în Reinforcement Learning</vt:lpstr>
      <vt:lpstr>Cuprins</vt:lpstr>
      <vt:lpstr>DQN In-depth</vt:lpstr>
      <vt:lpstr>DQN – Inițializarea</vt:lpstr>
      <vt:lpstr>DQN – Experience Replay</vt:lpstr>
      <vt:lpstr>DQN – Experience Replay</vt:lpstr>
      <vt:lpstr>DQN – Experience Replay</vt:lpstr>
      <vt:lpstr>DQN – Q-Network</vt:lpstr>
      <vt:lpstr>DQN – Q-Network</vt:lpstr>
      <vt:lpstr>DQN – Q-Network</vt:lpstr>
      <vt:lpstr>DQN – Target Network</vt:lpstr>
      <vt:lpstr>DQN – Target Q-Value</vt:lpstr>
      <vt:lpstr>DQN – Loss</vt:lpstr>
      <vt:lpstr>DQN – Loss</vt:lpstr>
      <vt:lpstr>DQN – Back-Propagation – Q-Network</vt:lpstr>
      <vt:lpstr>DQN – Update Target Network</vt:lpstr>
      <vt:lpstr>Policy Gradients</vt:lpstr>
      <vt:lpstr>Cum funcționează? Ce e diferit?</vt:lpstr>
      <vt:lpstr>Policy Gradients?  Încercăm direct să maximizăm rezultatul prin pași mici în direcția gradientului. </vt:lpstr>
      <vt:lpstr>Obiectiv!</vt:lpstr>
      <vt:lpstr>Orizontul (H)</vt:lpstr>
      <vt:lpstr>Optimizări!</vt:lpstr>
      <vt:lpstr>Multe calcule mai târziu...</vt:lpstr>
      <vt:lpstr>Dar...nu are logică!!!</vt:lpstr>
      <vt:lpstr>Să vizualizăm!</vt:lpstr>
      <vt:lpstr>Un nou algoritm: REINFORCE!</vt:lpstr>
      <vt:lpstr>Defectul Policy Gradients</vt:lpstr>
      <vt:lpstr>Baseline</vt:lpstr>
      <vt:lpstr>Cum explicăm mai departe?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Introducere în Reinforcement Learning</dc:title>
  <cp:lastModifiedBy>Stefan Iordache</cp:lastModifiedBy>
  <cp:revision>97</cp:revision>
  <cp:lastPrinted>2022-11-02T20:06:17Z</cp:lastPrinted>
  <dcterms:modified xsi:type="dcterms:W3CDTF">2023-10-12T20:57:30Z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0x010100F33E6573EBEF95419FE5CDD911A166BF</vt:lpwstr>
  </property>
  <property fmtid="{D5CDD505-2E9C-101B-9397-08002B2CF9AE}" pid="3" name="MediaServiceImageTags">
    <vt:lpwstr/>
  </property>
</Properties>
</file>